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0" r:id="rId4"/>
    <p:sldId id="273" r:id="rId5"/>
    <p:sldId id="274" r:id="rId6"/>
    <p:sldId id="261" r:id="rId7"/>
    <p:sldId id="275" r:id="rId8"/>
    <p:sldId id="262" r:id="rId9"/>
    <p:sldId id="266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072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26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1678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94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3835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4546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102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012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866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09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131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93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836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35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17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474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55FE9-591E-447B-9FC8-689C539D84EA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7E1681-4BC1-4E3D-A62E-45CCE5E078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23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microsoft.com/office/2007/relationships/hdphoto" Target="../media/hdphoto1.wdp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2.wdp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43" y="3016807"/>
            <a:ext cx="4455459" cy="339728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308731" y="5833545"/>
            <a:ext cx="3775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吉田学園情報ビジネス専門学校</a:t>
            </a:r>
            <a:endParaRPr kumimoji="1"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ゲームスペシャリスト学科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kumimoji="1"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佐野笙太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5833545"/>
            <a:ext cx="4811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プラットフォーム：</a:t>
            </a:r>
            <a:r>
              <a:rPr kumimoji="1"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Android / iPhone</a:t>
            </a: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ジャンル：カジュアルゲーム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58362" y="1679331"/>
            <a:ext cx="83744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600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あにまる音楽隊</a:t>
            </a:r>
            <a:endParaRPr kumimoji="1" lang="ja-JP" altLang="en-US" sz="96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193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97042" y="22273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コンセプト</a:t>
            </a:r>
            <a:endParaRPr lang="ja-JP" altLang="en-US" sz="54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1259" y="1767309"/>
            <a:ext cx="10443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動物たちの大演奏会！</a:t>
            </a:r>
            <a:endParaRPr kumimoji="1" lang="ja-JP" altLang="en-US" sz="8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3" y="5239605"/>
            <a:ext cx="4026877" cy="163841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91259" y="3922554"/>
            <a:ext cx="74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2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通勤・通学時間などに、暇をつぶしたい方</a:t>
            </a:r>
            <a:endParaRPr kumimoji="1" lang="ja-JP" altLang="en-US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4008" y="5461436"/>
            <a:ext cx="6699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2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かわいいキャラクターに癒されたい方</a:t>
            </a:r>
            <a:endParaRPr kumimoji="1" lang="ja-JP" altLang="en-US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4261" y="4507329"/>
            <a:ext cx="82894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・難しいことを考えず、</a:t>
            </a:r>
            <a:endParaRPr kumimoji="1" lang="en-US" altLang="ja-JP" sz="28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2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en-US" sz="2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長い間、気軽に遊べるゲームを求めている方</a:t>
            </a:r>
            <a:endParaRPr kumimoji="1" lang="ja-JP" altLang="en-US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79458" y="330993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ターゲット層</a:t>
            </a:r>
            <a:endParaRPr lang="ja-JP" altLang="en-US" sz="44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382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97042" y="22273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ゲーム概要</a:t>
            </a:r>
            <a:endParaRPr lang="ja-JP" altLang="en-US" sz="54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443" y="1700581"/>
            <a:ext cx="3408856" cy="340262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38699" y="2492273"/>
            <a:ext cx="8406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lang="ja-JP" altLang="en-US" sz="3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種類</a:t>
            </a:r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のキャラクターを編成し、</a:t>
            </a:r>
            <a:endParaRPr kumimoji="1" lang="en-US" altLang="ja-JP" sz="32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ステージ上では</a:t>
            </a:r>
            <a:r>
              <a:rPr lang="ja-JP" alt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最大</a:t>
            </a:r>
            <a:r>
              <a:rPr lang="en-US" altLang="ja-JP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r>
              <a:rPr lang="ja-JP" alt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体</a:t>
            </a:r>
            <a:r>
              <a:rPr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まで参加できます。</a:t>
            </a:r>
            <a:endParaRPr kumimoji="1" lang="ja-JP" altLang="en-US" sz="3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838699" y="3964432"/>
            <a:ext cx="80984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プレイヤーは、</a:t>
            </a:r>
            <a:r>
              <a:rPr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キャラクターたちの</a:t>
            </a:r>
            <a:endParaRPr lang="en-US" altLang="ja-JP" sz="32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スキル</a:t>
            </a:r>
            <a:r>
              <a:rPr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kumimoji="1" lang="ja-JP" alt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奏技</a:t>
            </a:r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などを活用して</a:t>
            </a:r>
            <a:r>
              <a:rPr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いき</a:t>
            </a:r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ます。</a:t>
            </a:r>
            <a:endParaRPr kumimoji="1" lang="ja-JP" altLang="en-US" sz="3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180" y="5103205"/>
            <a:ext cx="4222392" cy="171796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838698" y="1571232"/>
            <a:ext cx="8098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音楽</a:t>
            </a:r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で動物たちを</a:t>
            </a:r>
            <a:r>
              <a:rPr kumimoji="1" lang="ja-JP" altLang="en-US" sz="4000" b="1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魅了</a:t>
            </a:r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していきます。</a:t>
            </a:r>
            <a:endParaRPr kumimoji="1" lang="ja-JP" altLang="en-US" sz="3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02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97042" y="22273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ゲームの特徴 </a:t>
            </a:r>
            <a:r>
              <a:rPr lang="en-US" altLang="ja-JP" sz="48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endParaRPr lang="ja-JP" altLang="en-US" sz="54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0" y="2879193"/>
            <a:ext cx="1844727" cy="184135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391347" y="1045176"/>
            <a:ext cx="8443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キャラクター毎に、</a:t>
            </a:r>
            <a:endParaRPr kumimoji="1" lang="en-US" altLang="ja-JP" sz="3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得意とする</a:t>
            </a:r>
            <a:r>
              <a:rPr lang="ja-JP" altLang="en-US" sz="4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「</a:t>
            </a:r>
            <a:r>
              <a:rPr lang="ja-JP" altLang="en-US" sz="4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音</a:t>
            </a:r>
            <a:r>
              <a:rPr lang="ja-JP" altLang="en-US" sz="4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」</a:t>
            </a:r>
            <a:r>
              <a:rPr lang="ja-JP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があります。</a:t>
            </a:r>
            <a:endParaRPr lang="en-US" altLang="ja-JP" sz="3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5642" y="4798967"/>
            <a:ext cx="1766001" cy="1987062"/>
          </a:xfrm>
          <a:prstGeom prst="rect">
            <a:avLst/>
          </a:prstGeom>
        </p:spPr>
      </p:pic>
      <p:sp>
        <p:nvSpPr>
          <p:cNvPr id="3" name="円形吹き出し 2"/>
          <p:cNvSpPr/>
          <p:nvPr/>
        </p:nvSpPr>
        <p:spPr>
          <a:xfrm rot="3287748">
            <a:off x="1979869" y="2673555"/>
            <a:ext cx="1611549" cy="107973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形吹き出し 11"/>
          <p:cNvSpPr/>
          <p:nvPr/>
        </p:nvSpPr>
        <p:spPr>
          <a:xfrm rot="3287748">
            <a:off x="2132269" y="4865030"/>
            <a:ext cx="1611549" cy="107973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43" y="2766556"/>
            <a:ext cx="987599" cy="100775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08" y="4945845"/>
            <a:ext cx="936469" cy="918107"/>
          </a:xfrm>
          <a:prstGeom prst="rect">
            <a:avLst/>
          </a:prstGeom>
        </p:spPr>
      </p:pic>
      <p:grpSp>
        <p:nvGrpSpPr>
          <p:cNvPr id="24" name="グループ化 23"/>
          <p:cNvGrpSpPr/>
          <p:nvPr/>
        </p:nvGrpSpPr>
        <p:grpSpPr>
          <a:xfrm>
            <a:off x="4044531" y="2365976"/>
            <a:ext cx="3294073" cy="3218183"/>
            <a:chOff x="5598986" y="2961435"/>
            <a:chExt cx="3294073" cy="3218183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986" y="5259296"/>
              <a:ext cx="824516" cy="920322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188" y="2961436"/>
              <a:ext cx="853548" cy="870967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673" y="2961435"/>
              <a:ext cx="888386" cy="870967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0640" y="5259296"/>
              <a:ext cx="676451" cy="920322"/>
            </a:xfrm>
            <a:prstGeom prst="rect">
              <a:avLst/>
            </a:prstGeom>
          </p:spPr>
        </p:pic>
        <p:sp>
          <p:nvSpPr>
            <p:cNvPr id="17" name="右矢印 16"/>
            <p:cNvSpPr/>
            <p:nvPr/>
          </p:nvSpPr>
          <p:spPr>
            <a:xfrm>
              <a:off x="6602160" y="3046194"/>
              <a:ext cx="1303320" cy="64557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b="1" dirty="0" smtClean="0"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得意</a:t>
              </a:r>
              <a:endParaRPr kumimoji="1" lang="ja-JP" altLang="en-US" sz="2000" b="1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8" name="右矢印 17"/>
            <p:cNvSpPr/>
            <p:nvPr/>
          </p:nvSpPr>
          <p:spPr>
            <a:xfrm rot="5400000">
              <a:off x="7797206" y="4223064"/>
              <a:ext cx="1303320" cy="64557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ja-JP" altLang="en-US" sz="2000" b="1" dirty="0" smtClean="0"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得意</a:t>
              </a:r>
              <a:endParaRPr kumimoji="1" lang="ja-JP" altLang="en-US" sz="2000" b="1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9" name="右矢印 18"/>
            <p:cNvSpPr/>
            <p:nvPr/>
          </p:nvSpPr>
          <p:spPr>
            <a:xfrm rot="16200000">
              <a:off x="5359584" y="4223065"/>
              <a:ext cx="1303320" cy="64557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kumimoji="1" lang="ja-JP" altLang="en-US" sz="2000" b="1" dirty="0" smtClean="0"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得意</a:t>
              </a:r>
              <a:endParaRPr kumimoji="1" lang="ja-JP" altLang="en-US" sz="2000" b="1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23" name="左矢印 22"/>
            <p:cNvSpPr/>
            <p:nvPr/>
          </p:nvSpPr>
          <p:spPr>
            <a:xfrm>
              <a:off x="6602160" y="5426650"/>
              <a:ext cx="1303320" cy="585614"/>
            </a:xfrm>
            <a:prstGeom prst="lef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b="1" dirty="0" smtClean="0"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得意</a:t>
              </a:r>
              <a:endParaRPr kumimoji="1" lang="ja-JP" altLang="en-US" sz="2000" b="1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テキスト ボックス 24"/>
          <p:cNvSpPr txBox="1"/>
          <p:nvPr/>
        </p:nvSpPr>
        <p:spPr>
          <a:xfrm>
            <a:off x="3721642" y="5863952"/>
            <a:ext cx="84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相性を考えて編成しましょう。</a:t>
            </a:r>
            <a:endParaRPr lang="en-US" altLang="ja-JP" sz="3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636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97042" y="22273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ゲームの特徴 </a:t>
            </a:r>
            <a:r>
              <a:rPr lang="en-US" altLang="ja-JP" sz="4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endParaRPr lang="ja-JP" altLang="en-US" sz="54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443" y="2162907"/>
            <a:ext cx="3408856" cy="340262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076092" y="1624084"/>
            <a:ext cx="8098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キャラクター達は、</a:t>
            </a:r>
            <a:endParaRPr kumimoji="1" lang="en-US" altLang="ja-JP" sz="32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操作しなくても自動で演奏しますが、</a:t>
            </a:r>
            <a:endParaRPr lang="en-US" altLang="ja-JP" sz="32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長い間演奏していると疲れてしまいます。</a:t>
            </a:r>
            <a:endParaRPr kumimoji="1" lang="ja-JP" altLang="en-US" sz="3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76093" y="3503428"/>
            <a:ext cx="80984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キャラクターのスキルは、</a:t>
            </a:r>
            <a:endParaRPr kumimoji="1" lang="en-US" altLang="ja-JP" sz="32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「</a:t>
            </a:r>
            <a:r>
              <a:rPr kumimoji="1" lang="ja-JP" altLang="en-US" sz="32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演奏に参加している限り、自動で発動</a:t>
            </a:r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」</a:t>
            </a:r>
            <a:endParaRPr kumimoji="1" lang="en-US" altLang="ja-JP" sz="32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しているので、複雑な操作はありません。</a:t>
            </a:r>
            <a:endParaRPr kumimoji="1" lang="en-US" altLang="ja-JP" sz="32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3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18" y="5471831"/>
            <a:ext cx="1381608" cy="133291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1637">
            <a:off x="4172694" y="5149784"/>
            <a:ext cx="570016" cy="5816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578">
            <a:off x="4435321" y="5611475"/>
            <a:ext cx="638175" cy="7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042" y="222738"/>
            <a:ext cx="8596668" cy="1320800"/>
          </a:xfrm>
        </p:spPr>
        <p:txBody>
          <a:bodyPr>
            <a:normAutofit/>
          </a:bodyPr>
          <a:lstStyle/>
          <a:p>
            <a:r>
              <a:rPr kumimoji="1" lang="ja-JP" altLang="en-US" sz="4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ゲームの流れ</a:t>
            </a:r>
            <a:endParaRPr kumimoji="1" lang="ja-JP" altLang="en-US" sz="54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698528" y="645476"/>
            <a:ext cx="3189403" cy="1624743"/>
            <a:chOff x="4097214" y="2503838"/>
            <a:chExt cx="4813237" cy="2451954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stelsSmooth/>
                      </a14:imgEffect>
                      <a14:imgEffect>
                        <a14:sharpenSoften amount="-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214" y="2503838"/>
              <a:ext cx="4813237" cy="2451954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902" y="3486281"/>
              <a:ext cx="1401299" cy="1348007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189" y="3486281"/>
              <a:ext cx="1394313" cy="1426689"/>
            </a:xfrm>
            <a:prstGeom prst="rect">
              <a:avLst/>
            </a:prstGeom>
          </p:spPr>
        </p:pic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23565">
              <a:off x="5617241" y="3402729"/>
              <a:ext cx="581878" cy="593753"/>
            </a:xfrm>
            <a:prstGeom prst="rect">
              <a:avLst/>
            </a:prstGeom>
            <a:effectLst>
              <a:glow rad="25400">
                <a:srgbClr val="00B0F0">
                  <a:alpha val="60000"/>
                </a:srgbClr>
              </a:glow>
            </a:effectLst>
          </p:spPr>
        </p:pic>
      </p:grpSp>
      <p:sp>
        <p:nvSpPr>
          <p:cNvPr id="64" name="テキスト ボックス 63"/>
          <p:cNvSpPr txBox="1"/>
          <p:nvPr/>
        </p:nvSpPr>
        <p:spPr>
          <a:xfrm>
            <a:off x="387841" y="5172561"/>
            <a:ext cx="71613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ゲージが溜まると「</a:t>
            </a:r>
            <a:r>
              <a:rPr lang="ja-JP" altLang="en-US" sz="4000" b="1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奏技</a:t>
            </a:r>
            <a:r>
              <a:rPr lang="ja-JP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」発動！</a:t>
            </a:r>
            <a:endParaRPr lang="en-US" altLang="ja-JP" sz="3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沢山の動物を一気に魅了できる！</a:t>
            </a:r>
            <a:endParaRPr lang="en-US" altLang="ja-JP" sz="3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387840" y="3017164"/>
            <a:ext cx="6197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相性が悪かったり、</a:t>
            </a:r>
            <a:endParaRPr lang="en-US" altLang="ja-JP" sz="3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疲れてきたら、仲間と交代！</a:t>
            </a:r>
            <a:endParaRPr lang="en-US" altLang="ja-JP" sz="3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387840" y="1315993"/>
            <a:ext cx="430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演奏で動物を魅了！</a:t>
            </a:r>
            <a:endParaRPr lang="en-US" altLang="ja-JP" sz="3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9455">
            <a:off x="6369821" y="963950"/>
            <a:ext cx="735936" cy="472356"/>
          </a:xfrm>
          <a:prstGeom prst="rect">
            <a:avLst/>
          </a:prstGeom>
        </p:spPr>
      </p:pic>
      <p:grpSp>
        <p:nvGrpSpPr>
          <p:cNvPr id="35" name="グループ化 34"/>
          <p:cNvGrpSpPr/>
          <p:nvPr/>
        </p:nvGrpSpPr>
        <p:grpSpPr>
          <a:xfrm>
            <a:off x="6506368" y="2652645"/>
            <a:ext cx="3513176" cy="1924154"/>
            <a:chOff x="6585834" y="2555686"/>
            <a:chExt cx="3948231" cy="2162432"/>
          </a:xfrm>
        </p:grpSpPr>
        <p:pic>
          <p:nvPicPr>
            <p:cNvPr id="41" name="図 4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stelsSmooth/>
                      </a14:imgEffect>
                      <a14:imgEffect>
                        <a14:sharpenSoften amount="-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3971" y="2555686"/>
              <a:ext cx="3930094" cy="200206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85834" y="2801256"/>
              <a:ext cx="971220" cy="1569435"/>
            </a:xfrm>
            <a:prstGeom prst="rect">
              <a:avLst/>
            </a:prstGeom>
          </p:spPr>
        </p:pic>
        <p:grpSp>
          <p:nvGrpSpPr>
            <p:cNvPr id="30" name="グループ化 29"/>
            <p:cNvGrpSpPr/>
            <p:nvPr/>
          </p:nvGrpSpPr>
          <p:grpSpPr>
            <a:xfrm>
              <a:off x="7371243" y="3629025"/>
              <a:ext cx="1419695" cy="1089093"/>
              <a:chOff x="6603971" y="3457079"/>
              <a:chExt cx="1643837" cy="1261039"/>
            </a:xfrm>
          </p:grpSpPr>
          <p:pic>
            <p:nvPicPr>
              <p:cNvPr id="44" name="図 4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603971" y="3457079"/>
                <a:ext cx="1089573" cy="1100672"/>
              </a:xfrm>
              <a:prstGeom prst="rect">
                <a:avLst/>
              </a:prstGeom>
            </p:spPr>
          </p:pic>
          <p:pic>
            <p:nvPicPr>
              <p:cNvPr id="73" name="図 7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1568" y="3761823"/>
                <a:ext cx="223770" cy="226402"/>
              </a:xfrm>
              <a:prstGeom prst="rect">
                <a:avLst/>
              </a:prstGeom>
            </p:spPr>
          </p:pic>
          <p:pic>
            <p:nvPicPr>
              <p:cNvPr id="24" name="図 2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8054" y="4022794"/>
                <a:ext cx="719754" cy="695324"/>
              </a:xfrm>
              <a:prstGeom prst="rect">
                <a:avLst/>
              </a:prstGeom>
            </p:spPr>
          </p:pic>
        </p:grpSp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874232">
              <a:off x="7015393" y="2572837"/>
              <a:ext cx="693563" cy="693563"/>
            </a:xfrm>
            <a:prstGeom prst="rect">
              <a:avLst/>
            </a:prstGeom>
          </p:spPr>
        </p:pic>
        <p:pic>
          <p:nvPicPr>
            <p:cNvPr id="75" name="図 7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4985" y="3654212"/>
              <a:ext cx="893720" cy="914472"/>
            </a:xfrm>
            <a:prstGeom prst="rect">
              <a:avLst/>
            </a:prstGeom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5944" y="2845592"/>
              <a:ext cx="614363" cy="841996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3" name="グループ化 2"/>
          <p:cNvGrpSpPr/>
          <p:nvPr/>
        </p:nvGrpSpPr>
        <p:grpSpPr>
          <a:xfrm>
            <a:off x="7674680" y="4687750"/>
            <a:ext cx="4015717" cy="2041132"/>
            <a:chOff x="7674680" y="4687750"/>
            <a:chExt cx="4015717" cy="2041132"/>
          </a:xfrm>
        </p:grpSpPr>
        <p:pic>
          <p:nvPicPr>
            <p:cNvPr id="77" name="図 7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stelsSmooth/>
                      </a14:imgEffect>
                      <a14:imgEffect>
                        <a14:sharpenSoften amount="-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680" y="4687750"/>
              <a:ext cx="4006783" cy="204113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2" name="図 8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81832" y="5332446"/>
              <a:ext cx="711377" cy="1002390"/>
            </a:xfrm>
            <a:prstGeom prst="rect">
              <a:avLst/>
            </a:prstGeom>
          </p:spPr>
        </p:pic>
        <p:pic>
          <p:nvPicPr>
            <p:cNvPr id="83" name="図 8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713" y="5271921"/>
              <a:ext cx="865612" cy="935564"/>
            </a:xfrm>
            <a:prstGeom prst="rect">
              <a:avLst/>
            </a:prstGeom>
          </p:spPr>
        </p:pic>
        <p:pic>
          <p:nvPicPr>
            <p:cNvPr id="84" name="図 8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492" y="5950757"/>
              <a:ext cx="798526" cy="768158"/>
            </a:xfrm>
            <a:prstGeom prst="rect">
              <a:avLst/>
            </a:prstGeom>
          </p:spPr>
        </p:pic>
        <p:pic>
          <p:nvPicPr>
            <p:cNvPr id="85" name="図 8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34121" y="5905935"/>
              <a:ext cx="636224" cy="822947"/>
            </a:xfrm>
            <a:prstGeom prst="rect">
              <a:avLst/>
            </a:prstGeom>
          </p:spPr>
        </p:pic>
        <p:pic>
          <p:nvPicPr>
            <p:cNvPr id="93" name="図 9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27092">
              <a:off x="9109067" y="5182414"/>
              <a:ext cx="1663129" cy="721594"/>
            </a:xfrm>
            <a:prstGeom prst="rect">
              <a:avLst/>
            </a:prstGeom>
          </p:spPr>
        </p:pic>
        <p:pic>
          <p:nvPicPr>
            <p:cNvPr id="94" name="図 9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436" y="5868521"/>
              <a:ext cx="795241" cy="813706"/>
            </a:xfrm>
            <a:prstGeom prst="rect">
              <a:avLst/>
            </a:prstGeom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1753" y="5696730"/>
              <a:ext cx="578644" cy="578644"/>
            </a:xfrm>
            <a:prstGeom prst="rect">
              <a:avLst/>
            </a:prstGeom>
          </p:spPr>
        </p:pic>
      </p:grpSp>
      <p:pic>
        <p:nvPicPr>
          <p:cNvPr id="95" name="図 9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2627">
            <a:off x="7325244" y="3053761"/>
            <a:ext cx="432120" cy="42364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3850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 rot="16200000">
            <a:off x="3940930" y="613594"/>
            <a:ext cx="3767018" cy="61720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8195626" y="4966336"/>
            <a:ext cx="687572" cy="606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26" y="4948354"/>
            <a:ext cx="659729" cy="632847"/>
          </a:xfrm>
          <a:prstGeom prst="rect">
            <a:avLst/>
          </a:prstGeom>
        </p:spPr>
      </p:pic>
      <p:sp>
        <p:nvSpPr>
          <p:cNvPr id="40" name="角丸四角形 39"/>
          <p:cNvSpPr/>
          <p:nvPr/>
        </p:nvSpPr>
        <p:spPr>
          <a:xfrm>
            <a:off x="2848066" y="4966929"/>
            <a:ext cx="2794343" cy="606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66" y="1816097"/>
            <a:ext cx="6163286" cy="313969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2674482" y="178451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b="1" dirty="0" smtClean="0">
                <a:ln>
                  <a:solidFill>
                    <a:schemeClr val="bg1"/>
                  </a:solidFill>
                </a:ln>
                <a:solidFill>
                  <a:srgbClr val="FFFF00"/>
                </a:solidFill>
                <a:latin typeface="+mj-ea"/>
                <a:ea typeface="+mj-ea"/>
              </a:rPr>
              <a:t>●</a:t>
            </a:r>
            <a:endParaRPr kumimoji="1" lang="ja-JP" altLang="en-US" sz="4800" b="1" dirty="0">
              <a:ln>
                <a:solidFill>
                  <a:schemeClr val="bg1"/>
                </a:solidFill>
              </a:ln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854018" y="197306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||</a:t>
            </a:r>
            <a:endParaRPr kumimoji="1" lang="ja-JP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7042" y="222738"/>
            <a:ext cx="8596668" cy="1320800"/>
          </a:xfrm>
        </p:spPr>
        <p:txBody>
          <a:bodyPr>
            <a:normAutofit/>
          </a:bodyPr>
          <a:lstStyle/>
          <a:p>
            <a:r>
              <a:rPr kumimoji="1" lang="ja-JP" altLang="en-US" sz="4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プレイ</a:t>
            </a:r>
            <a:r>
              <a:rPr kumimoji="1" lang="ja-JP" altLang="en-US" sz="5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画面</a:t>
            </a:r>
            <a:endParaRPr kumimoji="1" lang="ja-JP" altLang="en-US" sz="54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0682" y="3221903"/>
            <a:ext cx="903106" cy="127255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38427" y="3414953"/>
            <a:ext cx="1098910" cy="11877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19" y="3937779"/>
            <a:ext cx="1013744" cy="97519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1549" y="3898828"/>
            <a:ext cx="807699" cy="104474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34" y="4987371"/>
            <a:ext cx="626635" cy="60110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066" y="4995125"/>
            <a:ext cx="626635" cy="60110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00" y="4971926"/>
            <a:ext cx="626635" cy="60110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68" y="4969461"/>
            <a:ext cx="611741" cy="61174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6"/>
          <a:stretch/>
        </p:blipFill>
        <p:spPr>
          <a:xfrm>
            <a:off x="5206319" y="1712998"/>
            <a:ext cx="3676879" cy="92025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3295164" y="197306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クマさんの森</a:t>
            </a:r>
            <a:endParaRPr kumimoji="1" lang="ja-JP" altLang="en-US" sz="20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90" y="2016284"/>
            <a:ext cx="575251" cy="551812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89" y="3486281"/>
            <a:ext cx="1394313" cy="1426689"/>
          </a:xfrm>
          <a:prstGeom prst="rect">
            <a:avLst/>
          </a:prstGeom>
        </p:spPr>
      </p:pic>
      <p:cxnSp>
        <p:nvCxnSpPr>
          <p:cNvPr id="32" name="直線コネクタ 31"/>
          <p:cNvCxnSpPr/>
          <p:nvPr/>
        </p:nvCxnSpPr>
        <p:spPr>
          <a:xfrm>
            <a:off x="2647228" y="1784518"/>
            <a:ext cx="280610" cy="18855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2618361" y="5161085"/>
            <a:ext cx="229705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8883198" y="5188195"/>
            <a:ext cx="229705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 flipH="1">
            <a:off x="8597502" y="1878793"/>
            <a:ext cx="573321" cy="376169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角丸四角形 46"/>
          <p:cNvSpPr/>
          <p:nvPr/>
        </p:nvSpPr>
        <p:spPr>
          <a:xfrm>
            <a:off x="9170823" y="1288022"/>
            <a:ext cx="2538852" cy="1933879"/>
          </a:xfrm>
          <a:prstGeom prst="roundRect">
            <a:avLst/>
          </a:prstGeom>
          <a:solidFill>
            <a:srgbClr val="3A96B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ゲームクリアまでの長さです。</a:t>
            </a:r>
            <a:endParaRPr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kumimoji="1"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キャラアイコンが</a:t>
            </a:r>
            <a:endParaRPr kumimoji="1"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旗</a:t>
            </a:r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に到達したら</a:t>
            </a:r>
            <a:endParaRPr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ゴール</a:t>
            </a:r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になります。</a:t>
            </a:r>
            <a:endParaRPr kumimoji="1" lang="ja-JP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9140157" y="3855477"/>
            <a:ext cx="2538852" cy="1933879"/>
          </a:xfrm>
          <a:prstGeom prst="roundRect">
            <a:avLst/>
          </a:prstGeom>
          <a:solidFill>
            <a:srgbClr val="3A96B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アイコンが</a:t>
            </a:r>
            <a:endParaRPr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光</a:t>
            </a:r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っている時に</a:t>
            </a:r>
            <a:endParaRPr lang="en-US" altLang="ja-JP" sz="2000" b="1" dirty="0" smtClean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タップ</a:t>
            </a:r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すると、</a:t>
            </a:r>
            <a:endParaRPr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サポートキャラが</a:t>
            </a:r>
            <a:endParaRPr kumimoji="1"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能力</a:t>
            </a:r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を発動します。</a:t>
            </a:r>
            <a:endParaRPr kumimoji="1" lang="ja-JP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7" name="角丸四角形 26"/>
          <p:cNvSpPr/>
          <p:nvPr/>
        </p:nvSpPr>
        <p:spPr>
          <a:xfrm>
            <a:off x="86581" y="1288023"/>
            <a:ext cx="2538852" cy="1933879"/>
          </a:xfrm>
          <a:prstGeom prst="roundRect">
            <a:avLst/>
          </a:prstGeom>
          <a:solidFill>
            <a:srgbClr val="3A96B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ポーズ画面</a:t>
            </a:r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を</a:t>
            </a:r>
            <a:endParaRPr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r"/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開きます。</a:t>
            </a:r>
            <a:endParaRPr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kumimoji="1"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ゲームを中断</a:t>
            </a:r>
            <a:endParaRPr kumimoji="1"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r"/>
            <a:r>
              <a:rPr kumimoji="1"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したり、</a:t>
            </a:r>
            <a:endParaRPr kumimoji="1"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オプション設定を</a:t>
            </a:r>
            <a:endParaRPr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r"/>
            <a:r>
              <a:rPr kumimoji="1"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行えます。</a:t>
            </a:r>
            <a:endParaRPr kumimoji="1" lang="ja-JP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122541" y="3892053"/>
            <a:ext cx="2495820" cy="1933879"/>
          </a:xfrm>
          <a:prstGeom prst="roundRect">
            <a:avLst/>
          </a:prstGeom>
          <a:solidFill>
            <a:srgbClr val="3A96B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アイコン</a:t>
            </a:r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を</a:t>
            </a:r>
            <a:endParaRPr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r"/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タップすると、</a:t>
            </a:r>
            <a:endParaRPr lang="en-US" altLang="ja-JP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kumimoji="1" lang="ja-JP" altLang="en-US" sz="2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新しい仲間</a:t>
            </a:r>
            <a:r>
              <a:rPr kumimoji="1"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を呼ぶことができます。</a:t>
            </a:r>
            <a:endParaRPr kumimoji="1" lang="ja-JP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3565">
            <a:off x="4524995" y="3118076"/>
            <a:ext cx="581878" cy="593753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054">
            <a:off x="4890665" y="3588770"/>
            <a:ext cx="605627" cy="593752"/>
          </a:xfrm>
          <a:prstGeom prst="rect">
            <a:avLst/>
          </a:prstGeom>
        </p:spPr>
      </p:pic>
      <p:cxnSp>
        <p:nvCxnSpPr>
          <p:cNvPr id="59" name="直線コネクタ 58"/>
          <p:cNvCxnSpPr/>
          <p:nvPr/>
        </p:nvCxnSpPr>
        <p:spPr>
          <a:xfrm flipH="1">
            <a:off x="6125368" y="5464861"/>
            <a:ext cx="217019" cy="324495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角丸四角形 54"/>
          <p:cNvSpPr/>
          <p:nvPr/>
        </p:nvSpPr>
        <p:spPr>
          <a:xfrm>
            <a:off x="4974202" y="5783303"/>
            <a:ext cx="3623300" cy="726194"/>
          </a:xfrm>
          <a:prstGeom prst="roundRect">
            <a:avLst/>
          </a:prstGeom>
          <a:solidFill>
            <a:srgbClr val="3A96B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奏技</a:t>
            </a:r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ボタンです。</a:t>
            </a:r>
            <a:endParaRPr lang="en-US" altLang="ja-JP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使える状態の時は、</a:t>
            </a:r>
            <a:r>
              <a:rPr lang="ja-JP" altLang="en-US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光ります</a:t>
            </a:r>
            <a:r>
              <a:rPr lang="ja-JP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。</a:t>
            </a:r>
            <a:endParaRPr kumimoji="1" lang="ja-JP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4" name="角丸四角形 53"/>
          <p:cNvSpPr/>
          <p:nvPr/>
        </p:nvSpPr>
        <p:spPr>
          <a:xfrm>
            <a:off x="6015728" y="4960350"/>
            <a:ext cx="1783070" cy="612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26" y="4927488"/>
            <a:ext cx="1583874" cy="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5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97042" y="222738"/>
            <a:ext cx="8596668" cy="1320800"/>
          </a:xfrm>
        </p:spPr>
        <p:txBody>
          <a:bodyPr>
            <a:normAutofit/>
          </a:bodyPr>
          <a:lstStyle/>
          <a:p>
            <a:r>
              <a:rPr kumimoji="1" lang="ja-JP" altLang="en-US" sz="48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ゲームモード</a:t>
            </a:r>
            <a:endParaRPr kumimoji="1" lang="ja-JP" altLang="en-US" sz="54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7160" y="147452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3200" b="1" dirty="0" smtClean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ストーリーモード</a:t>
            </a:r>
            <a:endParaRPr kumimoji="1" lang="ja-JP" altLang="en-US" sz="3200" b="1" dirty="0">
              <a:ln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27159" y="511767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3200" b="1" dirty="0" smtClean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ギャラリーモード</a:t>
            </a:r>
            <a:endParaRPr kumimoji="1" lang="ja-JP" altLang="en-US" sz="3200" b="1" dirty="0">
              <a:ln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7160" y="311143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3200" b="1" dirty="0" smtClean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チャレンジモード</a:t>
            </a:r>
            <a:endParaRPr kumimoji="1" lang="ja-JP" altLang="en-US" sz="3200" b="1" dirty="0">
              <a:ln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24684" y="2059304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メインシナリオを観ながら、ゲームを進めていきます。</a:t>
            </a:r>
            <a:endParaRPr kumimoji="1" lang="en-US" altLang="ja-JP" sz="24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難易度は、やさしめなステージが多いです。</a:t>
            </a:r>
            <a:endParaRPr kumimoji="1" lang="ja-JP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24684" y="3696213"/>
            <a:ext cx="9725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キャラクター毎のサイドストーリーや</a:t>
            </a:r>
            <a:r>
              <a:rPr lang="ja-JP" alt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endParaRPr lang="en-US" altLang="ja-JP" sz="24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キャラクター育成クエスト、期間限定のクエストなどが楽しめます。</a:t>
            </a:r>
            <a:endParaRPr lang="en-US" altLang="ja-JP" sz="24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難易度は、簡単なものから難しいものまでさまざまです。</a:t>
            </a:r>
            <a:endParaRPr kumimoji="1" lang="ja-JP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24684" y="5702454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今まで観たストーリーや、</a:t>
            </a:r>
            <a:endParaRPr kumimoji="1" lang="en-US" altLang="ja-JP" sz="24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入手したキャラクターを鑑賞することができます。</a:t>
            </a:r>
            <a:endParaRPr kumimoji="1" lang="ja-JP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042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" y="4314823"/>
            <a:ext cx="2080260" cy="2667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250">
            <a:off x="1723265" y="2209797"/>
            <a:ext cx="7000875" cy="34385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398">
            <a:off x="7038974" y="2978166"/>
            <a:ext cx="781050" cy="79699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93" y="3221350"/>
            <a:ext cx="1262063" cy="141541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26" y="3380441"/>
            <a:ext cx="979774" cy="97468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4726">
            <a:off x="2537076" y="2822855"/>
            <a:ext cx="812930" cy="79699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84" y="2653660"/>
            <a:ext cx="2013456" cy="20097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61975" y="1068565"/>
            <a:ext cx="94949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自分だけの</a:t>
            </a:r>
            <a:r>
              <a:rPr kumimoji="1" lang="ja-JP" altLang="en-US" sz="6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音楽隊</a:t>
            </a:r>
            <a:r>
              <a:rPr kumimoji="1" lang="ja-JP" altLang="en-US" sz="4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を創り出せ</a:t>
            </a:r>
            <a:r>
              <a:rPr kumimoji="1" lang="ja-JP" altLang="en-US" sz="6600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！</a:t>
            </a:r>
            <a:endParaRPr kumimoji="1" lang="ja-JP" altLang="en-US" sz="4800" b="1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53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612</TotalTime>
  <Words>372</Words>
  <Application>Microsoft Office PowerPoint</Application>
  <PresentationFormat>ワイド画面</PresentationFormat>
  <Paragraphs>76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HGP創英角ﾎﾟｯﾌﾟ体</vt:lpstr>
      <vt:lpstr>メイリオ</vt:lpstr>
      <vt:lpstr>Arial</vt:lpstr>
      <vt:lpstr>Trebuchet MS</vt:lpstr>
      <vt:lpstr>Wingdings 3</vt:lpstr>
      <vt:lpstr>ファセット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ゲームの流れ</vt:lpstr>
      <vt:lpstr>プレイ画面</vt:lpstr>
      <vt:lpstr>ゲームモード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あにまる音楽隊</dc:title>
  <dc:creator>game119</dc:creator>
  <cp:lastModifiedBy>game119</cp:lastModifiedBy>
  <cp:revision>85</cp:revision>
  <dcterms:created xsi:type="dcterms:W3CDTF">2019-07-07T12:48:47Z</dcterms:created>
  <dcterms:modified xsi:type="dcterms:W3CDTF">2019-07-16T02:52:41Z</dcterms:modified>
</cp:coreProperties>
</file>